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5" r:id="rId3"/>
    <p:sldId id="257" r:id="rId4"/>
    <p:sldId id="258" r:id="rId5"/>
    <p:sldId id="259" r:id="rId6"/>
    <p:sldId id="267" r:id="rId7"/>
    <p:sldId id="260" r:id="rId8"/>
    <p:sldId id="266" r:id="rId9"/>
    <p:sldId id="269" r:id="rId10"/>
    <p:sldId id="262" r:id="rId11"/>
    <p:sldId id="271" r:id="rId12"/>
    <p:sldId id="263" r:id="rId13"/>
    <p:sldId id="270" r:id="rId14"/>
    <p:sldId id="272" r:id="rId1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663" autoAdjust="0"/>
  </p:normalViewPr>
  <p:slideViewPr>
    <p:cSldViewPr snapToGrid="0">
      <p:cViewPr varScale="1">
        <p:scale>
          <a:sx n="58" d="100"/>
          <a:sy n="58" d="100"/>
        </p:scale>
        <p:origin x="12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D369F-93E2-4E51-8440-EB88D899EA4F}" type="datetimeFigureOut">
              <a:rPr lang="pt-BR" smtClean="0"/>
              <a:t>13/06/2023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D2030-9403-4A18-A634-2CF73DB8D98B}" type="slidenum">
              <a:rPr lang="pt-BR" smtClean="0"/>
              <a:t>‹nº›</a:t>
            </a:fld>
            <a:endParaRPr lang="pt-BR"/>
          </a:p>
        </p:txBody>
      </p:sp>
    </p:spTree>
    <p:extLst>
      <p:ext uri="{BB962C8B-B14F-4D97-AF65-F5344CB8AC3E}">
        <p14:creationId xmlns:p14="http://schemas.microsoft.com/office/powerpoint/2010/main" val="7227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Lk5WMfTkBkU&amp;feature=emb_log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Iniciar a abordagem com um vídeo: Tudo volta para você </a:t>
            </a:r>
            <a:r>
              <a:rPr lang="pt-BR" sz="1200" kern="1200" dirty="0">
                <a:solidFill>
                  <a:schemeClr val="tx1"/>
                </a:solidFill>
                <a:effectLst/>
                <a:latin typeface="+mn-lt"/>
                <a:ea typeface="+mn-ea"/>
                <a:cs typeface="+mn-cs"/>
                <a:hlinkClick r:id="rId3"/>
              </a:rPr>
              <a:t>https://www.youtube.com/watch?v=Lk5WMfTkBkU&amp;feature=emb_logo</a:t>
            </a:r>
            <a:r>
              <a:rPr lang="pt-BR" sz="1200" kern="1200" dirty="0">
                <a:solidFill>
                  <a:schemeClr val="tx1"/>
                </a:solidFill>
                <a:effectLst/>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78FD2030-9403-4A18-A634-2CF73DB8D98B}" type="slidenum">
              <a:rPr lang="pt-BR" smtClean="0"/>
              <a:t>1</a:t>
            </a:fld>
            <a:endParaRPr lang="pt-BR"/>
          </a:p>
        </p:txBody>
      </p:sp>
    </p:spTree>
    <p:extLst>
      <p:ext uri="{BB962C8B-B14F-4D97-AF65-F5344CB8AC3E}">
        <p14:creationId xmlns:p14="http://schemas.microsoft.com/office/powerpoint/2010/main" val="1386478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A seguir, seguem perguntas para fazer e trabalhar com os alunos (importante: elogie as ideias, dê outras ideias e desafie-os a viver a Cultura de Paz):</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 você? Como vai agir?</a:t>
            </a:r>
          </a:p>
          <a:p>
            <a:r>
              <a:rPr lang="pt-BR" sz="1200" kern="1200" dirty="0">
                <a:solidFill>
                  <a:schemeClr val="tx1"/>
                </a:solidFill>
                <a:effectLst/>
                <a:latin typeface="+mn-lt"/>
                <a:ea typeface="+mn-ea"/>
                <a:cs typeface="+mn-cs"/>
              </a:rPr>
              <a:t>Trabalhar as questões como: respeito, aceitação, carinho, demonstrações de amor e afeto.</a:t>
            </a:r>
          </a:p>
          <a:p>
            <a:r>
              <a:rPr lang="pt-BR" sz="1200" kern="1200" dirty="0">
                <a:solidFill>
                  <a:schemeClr val="tx1"/>
                </a:solidFill>
                <a:effectLst/>
                <a:latin typeface="+mn-lt"/>
                <a:ea typeface="+mn-ea"/>
                <a:cs typeface="+mn-cs"/>
              </a:rPr>
              <a:t> </a:t>
            </a:r>
          </a:p>
          <a:p>
            <a:r>
              <a:rPr lang="pt-BR" sz="1200" b="1" kern="1200" dirty="0">
                <a:solidFill>
                  <a:schemeClr val="tx1"/>
                </a:solidFill>
                <a:effectLst/>
                <a:latin typeface="+mn-lt"/>
                <a:ea typeface="+mn-ea"/>
                <a:cs typeface="+mn-cs"/>
              </a:rPr>
              <a:t>Como você vai tratar seus colegas? E os seus professores? </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Fale sobre ações que promovem a Cultura de Paz na escola: Jogos cooperativos, trabalho de preservação da estrutura escolar, ajudar o professor, ajudar outros alunos, tratar sempre com carinho e afeto...</a:t>
            </a:r>
            <a:endParaRPr lang="pt-BR" dirty="0"/>
          </a:p>
        </p:txBody>
      </p:sp>
      <p:sp>
        <p:nvSpPr>
          <p:cNvPr id="4" name="Espaço Reservado para Número de Slide 3"/>
          <p:cNvSpPr>
            <a:spLocks noGrp="1"/>
          </p:cNvSpPr>
          <p:nvPr>
            <p:ph type="sldNum" sz="quarter" idx="10"/>
          </p:nvPr>
        </p:nvSpPr>
        <p:spPr/>
        <p:txBody>
          <a:bodyPr/>
          <a:lstStyle/>
          <a:p>
            <a:fld id="{78FD2030-9403-4A18-A634-2CF73DB8D98B}" type="slidenum">
              <a:rPr lang="pt-BR" smtClean="0"/>
              <a:t>10</a:t>
            </a:fld>
            <a:endParaRPr lang="pt-BR"/>
          </a:p>
        </p:txBody>
      </p:sp>
    </p:spTree>
    <p:extLst>
      <p:ext uri="{BB962C8B-B14F-4D97-AF65-F5344CB8AC3E}">
        <p14:creationId xmlns:p14="http://schemas.microsoft.com/office/powerpoint/2010/main" val="393871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Termine desafiando-os a colocar em prática atitudes que geram a paz e que acabem com o bullying e pergunte o que vão fazer para ajudar a acabar com o bullying.</a:t>
            </a:r>
            <a:endParaRPr lang="pt-BR" dirty="0"/>
          </a:p>
        </p:txBody>
      </p:sp>
      <p:sp>
        <p:nvSpPr>
          <p:cNvPr id="4" name="Espaço Reservado para Número de Slide 3"/>
          <p:cNvSpPr>
            <a:spLocks noGrp="1"/>
          </p:cNvSpPr>
          <p:nvPr>
            <p:ph type="sldNum" sz="quarter" idx="10"/>
          </p:nvPr>
        </p:nvSpPr>
        <p:spPr/>
        <p:txBody>
          <a:bodyPr/>
          <a:lstStyle/>
          <a:p>
            <a:fld id="{78FD2030-9403-4A18-A634-2CF73DB8D98B}" type="slidenum">
              <a:rPr lang="pt-BR" smtClean="0"/>
              <a:t>12</a:t>
            </a:fld>
            <a:endParaRPr lang="pt-BR"/>
          </a:p>
        </p:txBody>
      </p:sp>
    </p:spTree>
    <p:extLst>
      <p:ext uri="{BB962C8B-B14F-4D97-AF65-F5344CB8AC3E}">
        <p14:creationId xmlns:p14="http://schemas.microsoft.com/office/powerpoint/2010/main" val="241015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O que é </a:t>
            </a:r>
            <a:r>
              <a:rPr lang="pt-BR" sz="1200" b="1" kern="1200" dirty="0" err="1">
                <a:solidFill>
                  <a:schemeClr val="tx1"/>
                </a:solidFill>
                <a:effectLst/>
                <a:latin typeface="+mn-lt"/>
                <a:ea typeface="+mn-ea"/>
                <a:cs typeface="+mn-cs"/>
              </a:rPr>
              <a:t>Bullying</a:t>
            </a:r>
            <a:r>
              <a:rPr lang="pt-BR" sz="1200" b="1" kern="1200" dirty="0">
                <a:solidFill>
                  <a:schemeClr val="tx1"/>
                </a:solidFill>
                <a:effectLst/>
                <a:latin typeface="+mn-lt"/>
                <a:ea typeface="+mn-ea"/>
                <a:cs typeface="+mn-cs"/>
              </a:rPr>
              <a:t>? (Pode perguntar aos alunos antes de responder)</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Intimidação, desejo consciente e deliberado de maltratar uma pessoa e colocá-la sob tensão. Podendo ser verbal, físico ou via web. </a:t>
            </a:r>
            <a:r>
              <a:rPr lang="pt-BR" sz="1200" kern="1200" dirty="0" err="1">
                <a:solidFill>
                  <a:schemeClr val="tx1"/>
                </a:solidFill>
                <a:effectLst/>
                <a:latin typeface="+mn-lt"/>
                <a:ea typeface="+mn-ea"/>
                <a:cs typeface="+mn-cs"/>
              </a:rPr>
              <a:t>Bullying</a:t>
            </a:r>
            <a:r>
              <a:rPr lang="pt-BR" sz="1200" kern="1200" dirty="0">
                <a:solidFill>
                  <a:schemeClr val="tx1"/>
                </a:solidFill>
                <a:effectLst/>
                <a:latin typeface="+mn-lt"/>
                <a:ea typeface="+mn-ea"/>
                <a:cs typeface="+mn-cs"/>
              </a:rPr>
              <a:t> é um ato de covardia.</a:t>
            </a:r>
            <a:endParaRPr lang="pt-BR" dirty="0"/>
          </a:p>
        </p:txBody>
      </p:sp>
      <p:sp>
        <p:nvSpPr>
          <p:cNvPr id="4" name="Espaço Reservado para Número de Slide 3"/>
          <p:cNvSpPr>
            <a:spLocks noGrp="1"/>
          </p:cNvSpPr>
          <p:nvPr>
            <p:ph type="sldNum" sz="quarter" idx="10"/>
          </p:nvPr>
        </p:nvSpPr>
        <p:spPr/>
        <p:txBody>
          <a:bodyPr/>
          <a:lstStyle/>
          <a:p>
            <a:fld id="{78FD2030-9403-4A18-A634-2CF73DB8D98B}" type="slidenum">
              <a:rPr lang="pt-BR" smtClean="0"/>
              <a:t>2</a:t>
            </a:fld>
            <a:endParaRPr lang="pt-BR"/>
          </a:p>
        </p:txBody>
      </p:sp>
    </p:spTree>
    <p:extLst>
      <p:ext uri="{BB962C8B-B14F-4D97-AF65-F5344CB8AC3E}">
        <p14:creationId xmlns:p14="http://schemas.microsoft.com/office/powerpoint/2010/main" val="3353996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err="1">
                <a:solidFill>
                  <a:schemeClr val="tx1"/>
                </a:solidFill>
                <a:effectLst/>
                <a:latin typeface="+mn-lt"/>
                <a:ea typeface="+mn-ea"/>
                <a:cs typeface="+mn-cs"/>
              </a:rPr>
              <a:t>Bullying</a:t>
            </a:r>
            <a:r>
              <a:rPr lang="pt-BR" sz="1200" b="1" kern="1200" dirty="0">
                <a:solidFill>
                  <a:schemeClr val="tx1"/>
                </a:solidFill>
                <a:effectLst/>
                <a:latin typeface="+mn-lt"/>
                <a:ea typeface="+mn-ea"/>
                <a:cs typeface="+mn-cs"/>
              </a:rPr>
              <a:t> não é brincadeira</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Em uma brincadeira todos se divertem, quando uns se divertem e outros sofrem, não é brincadeira é violência. </a:t>
            </a:r>
            <a:endParaRPr lang="pt-BR" dirty="0"/>
          </a:p>
        </p:txBody>
      </p:sp>
      <p:sp>
        <p:nvSpPr>
          <p:cNvPr id="4" name="Espaço Reservado para Número de Slide 3"/>
          <p:cNvSpPr>
            <a:spLocks noGrp="1"/>
          </p:cNvSpPr>
          <p:nvPr>
            <p:ph type="sldNum" sz="quarter" idx="10"/>
          </p:nvPr>
        </p:nvSpPr>
        <p:spPr/>
        <p:txBody>
          <a:bodyPr/>
          <a:lstStyle/>
          <a:p>
            <a:fld id="{78FD2030-9403-4A18-A634-2CF73DB8D98B}" type="slidenum">
              <a:rPr lang="pt-BR" smtClean="0"/>
              <a:t>3</a:t>
            </a:fld>
            <a:endParaRPr lang="pt-BR"/>
          </a:p>
        </p:txBody>
      </p:sp>
    </p:spTree>
    <p:extLst>
      <p:ext uri="{BB962C8B-B14F-4D97-AF65-F5344CB8AC3E}">
        <p14:creationId xmlns:p14="http://schemas.microsoft.com/office/powerpoint/2010/main" val="167474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Quem são os agressores?</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São geralmente os líderes da turma, os mais populares, aqueles que gostam de colocar apelidos e fazer gozações com os colegas mais frágeis. São aqueles que não respeitam as diferenças alheias e se aproveitam da fragilidade do colega para excluí-lo do grupo e executar as gozações e humilhações.</a:t>
            </a:r>
          </a:p>
          <a:p>
            <a:r>
              <a:rPr lang="pt-BR" sz="1200" kern="1200" dirty="0">
                <a:solidFill>
                  <a:schemeClr val="tx1"/>
                </a:solidFill>
                <a:effectLst/>
                <a:latin typeface="+mn-lt"/>
                <a:ea typeface="+mn-ea"/>
                <a:cs typeface="+mn-cs"/>
              </a:rPr>
              <a:t>Os agentes de bullying, se não tratados por profissionais, têm grande probabilidade de se tornarem adultos com comportamentos antissociais e/ou violentos, podendo vir a adotar, inclusive, atitudes delinquentes ou criminosas. Fica aí o alerta para a família!</a:t>
            </a:r>
          </a:p>
          <a:p>
            <a:endParaRPr lang="pt-BR" dirty="0"/>
          </a:p>
        </p:txBody>
      </p:sp>
      <p:sp>
        <p:nvSpPr>
          <p:cNvPr id="4" name="Espaço Reservado para Número de Slide 3"/>
          <p:cNvSpPr>
            <a:spLocks noGrp="1"/>
          </p:cNvSpPr>
          <p:nvPr>
            <p:ph type="sldNum" sz="quarter" idx="10"/>
          </p:nvPr>
        </p:nvSpPr>
        <p:spPr/>
        <p:txBody>
          <a:bodyPr/>
          <a:lstStyle/>
          <a:p>
            <a:fld id="{78FD2030-9403-4A18-A634-2CF73DB8D98B}" type="slidenum">
              <a:rPr lang="pt-BR" smtClean="0"/>
              <a:t>4</a:t>
            </a:fld>
            <a:endParaRPr lang="pt-BR"/>
          </a:p>
        </p:txBody>
      </p:sp>
    </p:spTree>
    <p:extLst>
      <p:ext uri="{BB962C8B-B14F-4D97-AF65-F5344CB8AC3E}">
        <p14:creationId xmlns:p14="http://schemas.microsoft.com/office/powerpoint/2010/main" val="249974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Quem são as testemunhas?</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As testemunhas são alunos que não sofrem nem praticam </a:t>
            </a:r>
            <a:r>
              <a:rPr lang="pt-BR" sz="1200" u="sng" kern="1200" dirty="0" err="1">
                <a:solidFill>
                  <a:schemeClr val="tx1"/>
                </a:solidFill>
                <a:effectLst/>
                <a:latin typeface="+mn-lt"/>
                <a:ea typeface="+mn-ea"/>
                <a:cs typeface="+mn-cs"/>
              </a:rPr>
              <a:t>bull</a:t>
            </a:r>
            <a:r>
              <a:rPr lang="pt-BR" sz="1200" kern="1200" dirty="0" err="1">
                <a:solidFill>
                  <a:schemeClr val="tx1"/>
                </a:solidFill>
                <a:effectLst/>
                <a:latin typeface="+mn-lt"/>
                <a:ea typeface="+mn-ea"/>
                <a:cs typeface="+mn-cs"/>
              </a:rPr>
              <a:t>ying</a:t>
            </a:r>
            <a:r>
              <a:rPr lang="pt-BR" sz="1200" kern="1200" dirty="0">
                <a:solidFill>
                  <a:schemeClr val="tx1"/>
                </a:solidFill>
                <a:effectLst/>
                <a:latin typeface="+mn-lt"/>
                <a:ea typeface="+mn-ea"/>
                <a:cs typeface="+mn-cs"/>
              </a:rPr>
              <a:t>, mas convivem diariamente com o problema e se omitem por medo e insegurança. São representadas pelos alunos que sabem de tudo, presenciam muitas vezes o abuso, mas se sentem ameaçados porque, se delatarem o autor, poderão se tornar as "próximas vítimas". Daí a omissão, o silêncio. Mas elas terminam por ser cúmplices da situação. Isso causa um incômodo e uma insegurança que podem influenciar negativamente em sua rotina. É PRECISO, POIS, ATENÇÃO!</a:t>
            </a:r>
            <a:endParaRPr lang="pt-BR" dirty="0"/>
          </a:p>
        </p:txBody>
      </p:sp>
      <p:sp>
        <p:nvSpPr>
          <p:cNvPr id="4" name="Espaço Reservado para Número de Slide 3"/>
          <p:cNvSpPr>
            <a:spLocks noGrp="1"/>
          </p:cNvSpPr>
          <p:nvPr>
            <p:ph type="sldNum" sz="quarter" idx="10"/>
          </p:nvPr>
        </p:nvSpPr>
        <p:spPr/>
        <p:txBody>
          <a:bodyPr/>
          <a:lstStyle/>
          <a:p>
            <a:fld id="{78FD2030-9403-4A18-A634-2CF73DB8D98B}" type="slidenum">
              <a:rPr lang="pt-BR" smtClean="0"/>
              <a:t>5</a:t>
            </a:fld>
            <a:endParaRPr lang="pt-BR"/>
          </a:p>
        </p:txBody>
      </p:sp>
    </p:spTree>
    <p:extLst>
      <p:ext uri="{BB962C8B-B14F-4D97-AF65-F5344CB8AC3E}">
        <p14:creationId xmlns:p14="http://schemas.microsoft.com/office/powerpoint/2010/main" val="338348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err="1">
                <a:solidFill>
                  <a:schemeClr val="tx1"/>
                </a:solidFill>
                <a:effectLst/>
                <a:latin typeface="+mn-lt"/>
                <a:ea typeface="+mn-ea"/>
                <a:cs typeface="+mn-cs"/>
              </a:rPr>
              <a:t>Ciberbullying</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O CIBERBULLYING é a versão virtual do </a:t>
            </a:r>
            <a:r>
              <a:rPr lang="pt-BR" sz="1200" kern="1200" dirty="0" err="1">
                <a:solidFill>
                  <a:schemeClr val="tx1"/>
                </a:solidFill>
                <a:effectLst/>
                <a:latin typeface="+mn-lt"/>
                <a:ea typeface="+mn-ea"/>
                <a:cs typeface="+mn-cs"/>
              </a:rPr>
              <a:t>bullying</a:t>
            </a:r>
            <a:r>
              <a:rPr lang="pt-BR" sz="1200" kern="1200" dirty="0">
                <a:solidFill>
                  <a:schemeClr val="tx1"/>
                </a:solidFill>
                <a:effectLst/>
                <a:latin typeface="+mn-lt"/>
                <a:ea typeface="+mn-ea"/>
                <a:cs typeface="+mn-cs"/>
              </a:rPr>
              <a:t>.</a:t>
            </a:r>
          </a:p>
          <a:p>
            <a:r>
              <a:rPr lang="pt-BR" sz="1200" kern="1200" dirty="0">
                <a:solidFill>
                  <a:schemeClr val="tx1"/>
                </a:solidFill>
                <a:effectLst/>
                <a:latin typeface="+mn-lt"/>
                <a:ea typeface="+mn-ea"/>
                <a:cs typeface="+mn-cs"/>
              </a:rPr>
              <a:t>As modernas ferramentas da </a:t>
            </a:r>
            <a:r>
              <a:rPr lang="pt-BR" sz="1200" kern="1200" dirty="0" err="1">
                <a:solidFill>
                  <a:schemeClr val="tx1"/>
                </a:solidFill>
                <a:effectLst/>
                <a:latin typeface="+mn-lt"/>
                <a:ea typeface="+mn-ea"/>
                <a:cs typeface="+mn-cs"/>
              </a:rPr>
              <a:t>Intemet</a:t>
            </a:r>
            <a:r>
              <a:rPr lang="pt-BR" sz="1200" kern="1200" dirty="0">
                <a:solidFill>
                  <a:schemeClr val="tx1"/>
                </a:solidFill>
                <a:effectLst/>
                <a:latin typeface="+mn-lt"/>
                <a:ea typeface="+mn-ea"/>
                <a:cs typeface="+mn-cs"/>
              </a:rPr>
              <a:t> e de outras tecnologias de informação e comunicação móveis ou fixas, são os instrumentos utilizados para disseminar essa prática com intuito de maltratar, humilhar ou constranger, sendo uma forma de ataque perverso que extrapola em muito os muros das escolas, ganhando dimensões incalculáveis, sendo elas os conhecidos </a:t>
            </a:r>
            <a:r>
              <a:rPr lang="pt-BR" sz="1200" kern="1200" dirty="0" err="1">
                <a:solidFill>
                  <a:schemeClr val="tx1"/>
                </a:solidFill>
                <a:effectLst/>
                <a:latin typeface="+mn-lt"/>
                <a:ea typeface="+mn-ea"/>
                <a:cs typeface="+mn-cs"/>
              </a:rPr>
              <a:t>Facebook</a:t>
            </a:r>
            <a:r>
              <a:rPr lang="pt-BR" sz="1200" kern="1200" dirty="0">
                <a:solidFill>
                  <a:schemeClr val="tx1"/>
                </a:solidFill>
                <a:effectLst/>
                <a:latin typeface="+mn-lt"/>
                <a:ea typeface="+mn-ea"/>
                <a:cs typeface="+mn-cs"/>
              </a:rPr>
              <a:t>, Instagram, </a:t>
            </a:r>
            <a:r>
              <a:rPr lang="pt-BR" sz="1200" kern="1200" dirty="0" err="1">
                <a:solidFill>
                  <a:schemeClr val="tx1"/>
                </a:solidFill>
                <a:effectLst/>
                <a:latin typeface="+mn-lt"/>
                <a:ea typeface="+mn-ea"/>
                <a:cs typeface="+mn-cs"/>
              </a:rPr>
              <a:t>Youtube</a:t>
            </a:r>
            <a:r>
              <a:rPr lang="pt-BR" sz="1200" kern="1200" dirty="0">
                <a:solidFill>
                  <a:schemeClr val="tx1"/>
                </a:solidFill>
                <a:effectLst/>
                <a:latin typeface="+mn-lt"/>
                <a:ea typeface="+mn-ea"/>
                <a:cs typeface="+mn-cs"/>
              </a:rPr>
              <a:t> e </a:t>
            </a:r>
            <a:r>
              <a:rPr lang="pt-BR" sz="1200" kern="1200" dirty="0" err="1">
                <a:solidFill>
                  <a:schemeClr val="tx1"/>
                </a:solidFill>
                <a:effectLst/>
                <a:latin typeface="+mn-lt"/>
                <a:ea typeface="+mn-ea"/>
                <a:cs typeface="+mn-cs"/>
              </a:rPr>
              <a:t>What’sApp</a:t>
            </a:r>
            <a:r>
              <a:rPr lang="pt-BR" sz="1200" kern="1200" dirty="0">
                <a:solidFill>
                  <a:schemeClr val="tx1"/>
                </a:solidFill>
                <a:effectLst/>
                <a:latin typeface="+mn-lt"/>
                <a:ea typeface="+mn-ea"/>
                <a:cs typeface="+mn-cs"/>
              </a:rPr>
              <a:t>. </a:t>
            </a:r>
          </a:p>
          <a:p>
            <a:endParaRPr lang="pt-BR" dirty="0"/>
          </a:p>
        </p:txBody>
      </p:sp>
      <p:sp>
        <p:nvSpPr>
          <p:cNvPr id="4" name="Espaço Reservado para Número de Slide 3"/>
          <p:cNvSpPr>
            <a:spLocks noGrp="1"/>
          </p:cNvSpPr>
          <p:nvPr>
            <p:ph type="sldNum" sz="quarter" idx="10"/>
          </p:nvPr>
        </p:nvSpPr>
        <p:spPr/>
        <p:txBody>
          <a:bodyPr/>
          <a:lstStyle/>
          <a:p>
            <a:fld id="{78FD2030-9403-4A18-A634-2CF73DB8D98B}" type="slidenum">
              <a:rPr lang="pt-BR" smtClean="0"/>
              <a:t>6</a:t>
            </a:fld>
            <a:endParaRPr lang="pt-BR"/>
          </a:p>
        </p:txBody>
      </p:sp>
    </p:spTree>
    <p:extLst>
      <p:ext uri="{BB962C8B-B14F-4D97-AF65-F5344CB8AC3E}">
        <p14:creationId xmlns:p14="http://schemas.microsoft.com/office/powerpoint/2010/main" val="211567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O que fazer se eu for vítima?</a:t>
            </a:r>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Fale com um adulto de sua confiança: pais, na escola e inclusive com a justiça, bullying é crime.</a:t>
            </a:r>
          </a:p>
          <a:p>
            <a:pPr lvl="0"/>
            <a:r>
              <a:rPr lang="pt-BR" sz="1200" kern="1200" dirty="0">
                <a:solidFill>
                  <a:schemeClr val="tx1"/>
                </a:solidFill>
                <a:effectLst/>
                <a:latin typeface="+mn-lt"/>
                <a:ea typeface="+mn-ea"/>
                <a:cs typeface="+mn-cs"/>
              </a:rPr>
              <a:t>Tenha em mente que o agressor é alguém carente que precisa de atenção, então, só tem graça para ele se você se importar, se você não ligar, vai perder a graça.</a:t>
            </a:r>
          </a:p>
          <a:p>
            <a:r>
              <a:rPr lang="pt-BR" sz="1200" kern="1200" dirty="0">
                <a:solidFill>
                  <a:schemeClr val="tx1"/>
                </a:solidFill>
                <a:effectLst/>
                <a:latin typeface="+mn-lt"/>
                <a:ea typeface="+mn-ea"/>
                <a:cs typeface="+mn-cs"/>
              </a:rPr>
              <a:t>Não se omita, quem está errado é o agressor, não você.</a:t>
            </a:r>
            <a:endParaRPr lang="pt-BR" dirty="0"/>
          </a:p>
        </p:txBody>
      </p:sp>
      <p:sp>
        <p:nvSpPr>
          <p:cNvPr id="4" name="Espaço Reservado para Número de Slide 3"/>
          <p:cNvSpPr>
            <a:spLocks noGrp="1"/>
          </p:cNvSpPr>
          <p:nvPr>
            <p:ph type="sldNum" sz="quarter" idx="10"/>
          </p:nvPr>
        </p:nvSpPr>
        <p:spPr/>
        <p:txBody>
          <a:bodyPr/>
          <a:lstStyle/>
          <a:p>
            <a:fld id="{78FD2030-9403-4A18-A634-2CF73DB8D98B}" type="slidenum">
              <a:rPr lang="pt-BR" smtClean="0"/>
              <a:t>7</a:t>
            </a:fld>
            <a:endParaRPr lang="pt-BR"/>
          </a:p>
        </p:txBody>
      </p:sp>
    </p:spTree>
    <p:extLst>
      <p:ext uri="{BB962C8B-B14F-4D97-AF65-F5344CB8AC3E}">
        <p14:creationId xmlns:p14="http://schemas.microsoft.com/office/powerpoint/2010/main" val="314138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O que fazer se eu for testemunha?</a:t>
            </a:r>
            <a:endParaRPr lang="pt-BR" sz="1200" kern="1200" dirty="0">
              <a:solidFill>
                <a:schemeClr val="tx1"/>
              </a:solidFill>
              <a:effectLst/>
              <a:latin typeface="+mn-lt"/>
              <a:ea typeface="+mn-ea"/>
              <a:cs typeface="+mn-cs"/>
            </a:endParaRPr>
          </a:p>
          <a:p>
            <a:pPr lvl="0"/>
            <a:r>
              <a:rPr lang="pt-BR" sz="1200" kern="1200" dirty="0">
                <a:solidFill>
                  <a:schemeClr val="tx1"/>
                </a:solidFill>
                <a:effectLst/>
                <a:latin typeface="+mn-lt"/>
                <a:ea typeface="+mn-ea"/>
                <a:cs typeface="+mn-cs"/>
              </a:rPr>
              <a:t>Não se omita também, procure um adulto: na escola, pais...</a:t>
            </a:r>
          </a:p>
          <a:p>
            <a:pPr lvl="0"/>
            <a:r>
              <a:rPr lang="pt-BR" sz="1200" kern="1200" dirty="0">
                <a:solidFill>
                  <a:schemeClr val="tx1"/>
                </a:solidFill>
                <a:effectLst/>
                <a:latin typeface="+mn-lt"/>
                <a:ea typeface="+mn-ea"/>
                <a:cs typeface="+mn-cs"/>
              </a:rPr>
              <a:t>Trate bem a vítima.</a:t>
            </a:r>
          </a:p>
          <a:p>
            <a:pPr lvl="0"/>
            <a:r>
              <a:rPr lang="pt-BR" sz="1200" kern="1200" dirty="0">
                <a:solidFill>
                  <a:schemeClr val="tx1"/>
                </a:solidFill>
                <a:effectLst/>
                <a:latin typeface="+mn-lt"/>
                <a:ea typeface="+mn-ea"/>
                <a:cs typeface="+mn-cs"/>
              </a:rPr>
              <a:t>Não faça o mesmo que o agressor.</a:t>
            </a:r>
          </a:p>
          <a:p>
            <a:endParaRPr lang="pt-BR" dirty="0"/>
          </a:p>
        </p:txBody>
      </p:sp>
      <p:sp>
        <p:nvSpPr>
          <p:cNvPr id="4" name="Espaço Reservado para Número de Slide 3"/>
          <p:cNvSpPr>
            <a:spLocks noGrp="1"/>
          </p:cNvSpPr>
          <p:nvPr>
            <p:ph type="sldNum" sz="quarter" idx="10"/>
          </p:nvPr>
        </p:nvSpPr>
        <p:spPr/>
        <p:txBody>
          <a:bodyPr/>
          <a:lstStyle/>
          <a:p>
            <a:fld id="{78FD2030-9403-4A18-A634-2CF73DB8D98B}" type="slidenum">
              <a:rPr lang="pt-BR" smtClean="0"/>
              <a:t>8</a:t>
            </a:fld>
            <a:endParaRPr lang="pt-BR"/>
          </a:p>
        </p:txBody>
      </p:sp>
    </p:spTree>
    <p:extLst>
      <p:ext uri="{BB962C8B-B14F-4D97-AF65-F5344CB8AC3E}">
        <p14:creationId xmlns:p14="http://schemas.microsoft.com/office/powerpoint/2010/main" val="108699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Eu posso deixar de ser um agressor?</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A resposta é, CLARO QUE SIM! </a:t>
            </a:r>
          </a:p>
          <a:p>
            <a:r>
              <a:rPr lang="pt-BR" sz="1200" kern="1200" dirty="0">
                <a:solidFill>
                  <a:schemeClr val="tx1"/>
                </a:solidFill>
                <a:effectLst/>
                <a:latin typeface="+mn-lt"/>
                <a:ea typeface="+mn-ea"/>
                <a:cs typeface="+mn-cs"/>
              </a:rPr>
              <a:t>Se você quiser, é só deixar de fazer o que você fazia com os seus colegas, e claro, pedir desculpas aos outros. Mudar nem sempre é fácil, mas é sempre possível. Converse com pessoas de confiança e peça ajuda para melhorar o seu comportamento e lidar com o que faz você agir assim com os outros. </a:t>
            </a:r>
          </a:p>
          <a:p>
            <a:endParaRPr lang="pt-BR" dirty="0"/>
          </a:p>
        </p:txBody>
      </p:sp>
      <p:sp>
        <p:nvSpPr>
          <p:cNvPr id="4" name="Espaço Reservado para Número de Slide 3"/>
          <p:cNvSpPr>
            <a:spLocks noGrp="1"/>
          </p:cNvSpPr>
          <p:nvPr>
            <p:ph type="sldNum" sz="quarter" idx="10"/>
          </p:nvPr>
        </p:nvSpPr>
        <p:spPr/>
        <p:txBody>
          <a:bodyPr/>
          <a:lstStyle/>
          <a:p>
            <a:fld id="{78FD2030-9403-4A18-A634-2CF73DB8D98B}" type="slidenum">
              <a:rPr lang="pt-BR" smtClean="0"/>
              <a:t>9</a:t>
            </a:fld>
            <a:endParaRPr lang="pt-BR"/>
          </a:p>
        </p:txBody>
      </p:sp>
    </p:spTree>
    <p:extLst>
      <p:ext uri="{BB962C8B-B14F-4D97-AF65-F5344CB8AC3E}">
        <p14:creationId xmlns:p14="http://schemas.microsoft.com/office/powerpoint/2010/main" val="231077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703F607E-CB17-4983-B4BE-F75AE2502535}" type="datetimeFigureOut">
              <a:rPr lang="pt-BR" smtClean="0"/>
              <a:t>13/06/2023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20F42A-3BCD-49B3-87A4-69506283EC6C}" type="slidenum">
              <a:rPr lang="pt-BR" smtClean="0"/>
              <a:t>‹nº›</a:t>
            </a:fld>
            <a:endParaRPr lang="pt-BR"/>
          </a:p>
        </p:txBody>
      </p:sp>
    </p:spTree>
    <p:extLst>
      <p:ext uri="{BB962C8B-B14F-4D97-AF65-F5344CB8AC3E}">
        <p14:creationId xmlns:p14="http://schemas.microsoft.com/office/powerpoint/2010/main" val="4006921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03F607E-CB17-4983-B4BE-F75AE2502535}" type="datetimeFigureOut">
              <a:rPr lang="pt-BR" smtClean="0"/>
              <a:t>13/06/2023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20F42A-3BCD-49B3-87A4-69506283EC6C}" type="slidenum">
              <a:rPr lang="pt-BR" smtClean="0"/>
              <a:t>‹nº›</a:t>
            </a:fld>
            <a:endParaRPr lang="pt-BR"/>
          </a:p>
        </p:txBody>
      </p:sp>
    </p:spTree>
    <p:extLst>
      <p:ext uri="{BB962C8B-B14F-4D97-AF65-F5344CB8AC3E}">
        <p14:creationId xmlns:p14="http://schemas.microsoft.com/office/powerpoint/2010/main" val="44425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03F607E-CB17-4983-B4BE-F75AE2502535}" type="datetimeFigureOut">
              <a:rPr lang="pt-BR" smtClean="0"/>
              <a:t>13/06/2023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20F42A-3BCD-49B3-87A4-69506283EC6C}" type="slidenum">
              <a:rPr lang="pt-BR" smtClean="0"/>
              <a:t>‹nº›</a:t>
            </a:fld>
            <a:endParaRPr lang="pt-BR"/>
          </a:p>
        </p:txBody>
      </p:sp>
    </p:spTree>
    <p:extLst>
      <p:ext uri="{BB962C8B-B14F-4D97-AF65-F5344CB8AC3E}">
        <p14:creationId xmlns:p14="http://schemas.microsoft.com/office/powerpoint/2010/main" val="113191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03F607E-CB17-4983-B4BE-F75AE2502535}" type="datetimeFigureOut">
              <a:rPr lang="pt-BR" smtClean="0"/>
              <a:t>13/06/2023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20F42A-3BCD-49B3-87A4-69506283EC6C}" type="slidenum">
              <a:rPr lang="pt-BR" smtClean="0"/>
              <a:t>‹nº›</a:t>
            </a:fld>
            <a:endParaRPr lang="pt-BR"/>
          </a:p>
        </p:txBody>
      </p:sp>
    </p:spTree>
    <p:extLst>
      <p:ext uri="{BB962C8B-B14F-4D97-AF65-F5344CB8AC3E}">
        <p14:creationId xmlns:p14="http://schemas.microsoft.com/office/powerpoint/2010/main" val="144453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703F607E-CB17-4983-B4BE-F75AE2502535}" type="datetimeFigureOut">
              <a:rPr lang="pt-BR" smtClean="0"/>
              <a:t>13/06/2023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20F42A-3BCD-49B3-87A4-69506283EC6C}" type="slidenum">
              <a:rPr lang="pt-BR" smtClean="0"/>
              <a:t>‹nº›</a:t>
            </a:fld>
            <a:endParaRPr lang="pt-BR"/>
          </a:p>
        </p:txBody>
      </p:sp>
    </p:spTree>
    <p:extLst>
      <p:ext uri="{BB962C8B-B14F-4D97-AF65-F5344CB8AC3E}">
        <p14:creationId xmlns:p14="http://schemas.microsoft.com/office/powerpoint/2010/main" val="61139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703F607E-CB17-4983-B4BE-F75AE2502535}" type="datetimeFigureOut">
              <a:rPr lang="pt-BR" smtClean="0"/>
              <a:t>13/06/2023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20F42A-3BCD-49B3-87A4-69506283EC6C}" type="slidenum">
              <a:rPr lang="pt-BR" smtClean="0"/>
              <a:t>‹nº›</a:t>
            </a:fld>
            <a:endParaRPr lang="pt-BR"/>
          </a:p>
        </p:txBody>
      </p:sp>
    </p:spTree>
    <p:extLst>
      <p:ext uri="{BB962C8B-B14F-4D97-AF65-F5344CB8AC3E}">
        <p14:creationId xmlns:p14="http://schemas.microsoft.com/office/powerpoint/2010/main" val="429449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703F607E-CB17-4983-B4BE-F75AE2502535}" type="datetimeFigureOut">
              <a:rPr lang="pt-BR" smtClean="0"/>
              <a:t>13/06/2023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D20F42A-3BCD-49B3-87A4-69506283EC6C}" type="slidenum">
              <a:rPr lang="pt-BR" smtClean="0"/>
              <a:t>‹nº›</a:t>
            </a:fld>
            <a:endParaRPr lang="pt-BR"/>
          </a:p>
        </p:txBody>
      </p:sp>
    </p:spTree>
    <p:extLst>
      <p:ext uri="{BB962C8B-B14F-4D97-AF65-F5344CB8AC3E}">
        <p14:creationId xmlns:p14="http://schemas.microsoft.com/office/powerpoint/2010/main" val="7414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703F607E-CB17-4983-B4BE-F75AE2502535}" type="datetimeFigureOut">
              <a:rPr lang="pt-BR" smtClean="0"/>
              <a:t>13/06/2023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D20F42A-3BCD-49B3-87A4-69506283EC6C}" type="slidenum">
              <a:rPr lang="pt-BR" smtClean="0"/>
              <a:t>‹nº›</a:t>
            </a:fld>
            <a:endParaRPr lang="pt-BR"/>
          </a:p>
        </p:txBody>
      </p:sp>
    </p:spTree>
    <p:extLst>
      <p:ext uri="{BB962C8B-B14F-4D97-AF65-F5344CB8AC3E}">
        <p14:creationId xmlns:p14="http://schemas.microsoft.com/office/powerpoint/2010/main" val="200473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03F607E-CB17-4983-B4BE-F75AE2502535}" type="datetimeFigureOut">
              <a:rPr lang="pt-BR" smtClean="0"/>
              <a:t>13/06/2023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D20F42A-3BCD-49B3-87A4-69506283EC6C}" type="slidenum">
              <a:rPr lang="pt-BR" smtClean="0"/>
              <a:t>‹nº›</a:t>
            </a:fld>
            <a:endParaRPr lang="pt-BR"/>
          </a:p>
        </p:txBody>
      </p:sp>
    </p:spTree>
    <p:extLst>
      <p:ext uri="{BB962C8B-B14F-4D97-AF65-F5344CB8AC3E}">
        <p14:creationId xmlns:p14="http://schemas.microsoft.com/office/powerpoint/2010/main" val="310888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703F607E-CB17-4983-B4BE-F75AE2502535}" type="datetimeFigureOut">
              <a:rPr lang="pt-BR" smtClean="0"/>
              <a:t>13/06/2023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20F42A-3BCD-49B3-87A4-69506283EC6C}" type="slidenum">
              <a:rPr lang="pt-BR" smtClean="0"/>
              <a:t>‹nº›</a:t>
            </a:fld>
            <a:endParaRPr lang="pt-BR"/>
          </a:p>
        </p:txBody>
      </p:sp>
    </p:spTree>
    <p:extLst>
      <p:ext uri="{BB962C8B-B14F-4D97-AF65-F5344CB8AC3E}">
        <p14:creationId xmlns:p14="http://schemas.microsoft.com/office/powerpoint/2010/main" val="47523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703F607E-CB17-4983-B4BE-F75AE2502535}" type="datetimeFigureOut">
              <a:rPr lang="pt-BR" smtClean="0"/>
              <a:t>13/06/2023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20F42A-3BCD-49B3-87A4-69506283EC6C}" type="slidenum">
              <a:rPr lang="pt-BR" smtClean="0"/>
              <a:t>‹nº›</a:t>
            </a:fld>
            <a:endParaRPr lang="pt-BR"/>
          </a:p>
        </p:txBody>
      </p:sp>
    </p:spTree>
    <p:extLst>
      <p:ext uri="{BB962C8B-B14F-4D97-AF65-F5344CB8AC3E}">
        <p14:creationId xmlns:p14="http://schemas.microsoft.com/office/powerpoint/2010/main" val="82032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F607E-CB17-4983-B4BE-F75AE2502535}" type="datetimeFigureOut">
              <a:rPr lang="pt-BR" smtClean="0"/>
              <a:t>13/06/2023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0F42A-3BCD-49B3-87A4-69506283EC6C}" type="slidenum">
              <a:rPr lang="pt-BR" smtClean="0"/>
              <a:t>‹nº›</a:t>
            </a:fld>
            <a:endParaRPr lang="pt-BR"/>
          </a:p>
        </p:txBody>
      </p:sp>
    </p:spTree>
    <p:extLst>
      <p:ext uri="{BB962C8B-B14F-4D97-AF65-F5344CB8AC3E}">
        <p14:creationId xmlns:p14="http://schemas.microsoft.com/office/powerpoint/2010/main" val="3706976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aralelogramo 3">
            <a:extLst>
              <a:ext uri="{FF2B5EF4-FFF2-40B4-BE49-F238E27FC236}">
                <a16:creationId xmlns:a16="http://schemas.microsoft.com/office/drawing/2014/main" id="{11E692D4-6AEA-4652-A7AE-A02328258A55}"/>
              </a:ext>
            </a:extLst>
          </p:cNvPr>
          <p:cNvSpPr/>
          <p:nvPr/>
        </p:nvSpPr>
        <p:spPr>
          <a:xfrm rot="10800000">
            <a:off x="2809962" y="5042258"/>
            <a:ext cx="9382038" cy="1737364"/>
          </a:xfrm>
          <a:prstGeom prst="parallelogram">
            <a:avLst>
              <a:gd name="adj" fmla="val 0"/>
            </a:avLst>
          </a:prstGeom>
          <a:solidFill>
            <a:srgbClr val="FFFFF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p>
        </p:txBody>
      </p:sp>
      <p:sp>
        <p:nvSpPr>
          <p:cNvPr id="5" name="TextBox 3">
            <a:extLst>
              <a:ext uri="{FF2B5EF4-FFF2-40B4-BE49-F238E27FC236}">
                <a16:creationId xmlns:a16="http://schemas.microsoft.com/office/drawing/2014/main" id="{E427FC10-0A9C-499D-A6CB-BDDF5DF49E3F}"/>
              </a:ext>
            </a:extLst>
          </p:cNvPr>
          <p:cNvSpPr txBox="1"/>
          <p:nvPr/>
        </p:nvSpPr>
        <p:spPr>
          <a:xfrm>
            <a:off x="2309366" y="5517748"/>
            <a:ext cx="10383229"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138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rPr>
              <a:t>BULLY</a:t>
            </a:r>
            <a:r>
              <a:rPr lang="en-US" sz="13800" b="1" dirty="0">
                <a:effectLst>
                  <a:outerShdw blurRad="38100" dist="38100" dir="2700000" algn="tl">
                    <a:srgbClr val="000000">
                      <a:alpha val="43137"/>
                    </a:srgbClr>
                  </a:outerShdw>
                </a:effectLst>
                <a:latin typeface="UniSansBold" panose="00000500000000000000" pitchFamily="2" charset="0"/>
                <a:ea typeface="+mj-ea"/>
                <a:cs typeface="+mj-cs"/>
              </a:rPr>
              <a:t>ING</a:t>
            </a:r>
            <a:r>
              <a:rPr lang="en-US" sz="8800" b="1" dirty="0">
                <a:effectLst>
                  <a:outerShdw blurRad="38100" dist="38100" dir="2700000" algn="tl">
                    <a:srgbClr val="000000">
                      <a:alpha val="43137"/>
                    </a:srgbClr>
                  </a:outerShdw>
                </a:effectLst>
                <a:latin typeface="UniSansBold" panose="00000500000000000000" pitchFamily="2" charset="0"/>
                <a:ea typeface="+mj-ea"/>
                <a:cs typeface="+mj-cs"/>
              </a:rPr>
              <a:t> </a:t>
            </a:r>
          </a:p>
        </p:txBody>
      </p:sp>
    </p:spTree>
    <p:extLst>
      <p:ext uri="{BB962C8B-B14F-4D97-AF65-F5344CB8AC3E}">
        <p14:creationId xmlns:p14="http://schemas.microsoft.com/office/powerpoint/2010/main" val="4257866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9218" name="Picture 2" descr="Resultado de imagem para DÚVI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78241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E427FC10-0A9C-499D-A6CB-BDDF5DF49E3F}"/>
              </a:ext>
            </a:extLst>
          </p:cNvPr>
          <p:cNvSpPr txBox="1"/>
          <p:nvPr/>
        </p:nvSpPr>
        <p:spPr>
          <a:xfrm>
            <a:off x="200297" y="1387398"/>
            <a:ext cx="6422572"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6000" b="1" dirty="0">
                <a:solidFill>
                  <a:schemeClr val="bg1"/>
                </a:solidFill>
                <a:effectLst>
                  <a:outerShdw blurRad="38100" dist="38100" dir="2700000" algn="tl">
                    <a:srgbClr val="000000">
                      <a:alpha val="43137"/>
                    </a:srgbClr>
                  </a:outerShdw>
                </a:effectLst>
                <a:latin typeface="UniSansBold" panose="00000500000000000000" pitchFamily="2" charset="0"/>
                <a:ea typeface="+mj-ea"/>
                <a:cs typeface="+mj-cs"/>
              </a:rPr>
              <a:t>O QUE VOCÊ VAI</a:t>
            </a:r>
            <a:r>
              <a:rPr lang="en-US" sz="72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rPr>
              <a:t> </a:t>
            </a:r>
            <a:r>
              <a:rPr lang="en-US" sz="138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rPr>
              <a:t>FAZER?</a:t>
            </a:r>
            <a:endParaRPr lang="en-US" sz="72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endParaRPr>
          </a:p>
        </p:txBody>
      </p:sp>
    </p:spTree>
    <p:extLst>
      <p:ext uri="{BB962C8B-B14F-4D97-AF65-F5344CB8AC3E}">
        <p14:creationId xmlns:p14="http://schemas.microsoft.com/office/powerpoint/2010/main" val="270023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1"/>
          </a:xfrm>
        </p:spPr>
      </p:pic>
      <p:sp>
        <p:nvSpPr>
          <p:cNvPr id="4" name="Title 1">
            <a:extLst>
              <a:ext uri="{FF2B5EF4-FFF2-40B4-BE49-F238E27FC236}">
                <a16:creationId xmlns:a16="http://schemas.microsoft.com/office/drawing/2014/main" id="{B8F8BAA7-AB67-4F20-8AAD-320A70466944}"/>
              </a:ext>
            </a:extLst>
          </p:cNvPr>
          <p:cNvSpPr>
            <a:spLocks noGrp="1"/>
          </p:cNvSpPr>
          <p:nvPr/>
        </p:nvSpPr>
        <p:spPr>
          <a:xfrm>
            <a:off x="585985" y="1406769"/>
            <a:ext cx="9648262" cy="32433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500" dirty="0">
                <a:solidFill>
                  <a:srgbClr val="A47D00"/>
                </a:solidFill>
                <a:latin typeface="UniSansBold" panose="00000500000000000000" pitchFamily="2" charset="0"/>
              </a:rPr>
              <a:t>Não retribuam a ninguém mal por mal. Procurem fazer o que é correto</a:t>
            </a:r>
          </a:p>
          <a:p>
            <a:r>
              <a:rPr lang="pt-BR" sz="4500" dirty="0">
                <a:solidFill>
                  <a:srgbClr val="A47D00"/>
                </a:solidFill>
                <a:latin typeface="UniSansBold" panose="00000500000000000000" pitchFamily="2" charset="0"/>
              </a:rPr>
              <a:t>aos olhos de todos.</a:t>
            </a:r>
            <a:br>
              <a:rPr lang="pt-BR" sz="4500" dirty="0">
                <a:solidFill>
                  <a:srgbClr val="A47D00"/>
                </a:solidFill>
                <a:latin typeface="UniSansBold" panose="00000500000000000000" pitchFamily="2" charset="0"/>
              </a:rPr>
            </a:br>
            <a:r>
              <a:rPr lang="pt-BR" sz="4500" dirty="0">
                <a:solidFill>
                  <a:srgbClr val="A47D00"/>
                </a:solidFill>
                <a:latin typeface="UniSansBold" panose="00000500000000000000" pitchFamily="2" charset="0"/>
              </a:rPr>
              <a:t>Façam todo o possível para viver</a:t>
            </a:r>
          </a:p>
          <a:p>
            <a:r>
              <a:rPr lang="pt-BR" sz="4500" dirty="0">
                <a:solidFill>
                  <a:srgbClr val="A47D00"/>
                </a:solidFill>
                <a:latin typeface="UniSansBold" panose="00000500000000000000" pitchFamily="2" charset="0"/>
              </a:rPr>
              <a:t>em paz com todos.</a:t>
            </a:r>
            <a:endParaRPr lang="en-US" sz="4500" dirty="0">
              <a:solidFill>
                <a:srgbClr val="A47D00"/>
              </a:solidFill>
              <a:latin typeface="UniSansBold" panose="00000500000000000000" pitchFamily="2" charset="0"/>
            </a:endParaRPr>
          </a:p>
        </p:txBody>
      </p:sp>
      <p:sp>
        <p:nvSpPr>
          <p:cNvPr id="5" name="Subtitle 2">
            <a:extLst>
              <a:ext uri="{FF2B5EF4-FFF2-40B4-BE49-F238E27FC236}">
                <a16:creationId xmlns:a16="http://schemas.microsoft.com/office/drawing/2014/main" id="{A5768447-36E7-4B32-B36E-746BFE3400B3}"/>
              </a:ext>
            </a:extLst>
          </p:cNvPr>
          <p:cNvSpPr>
            <a:spLocks noGrp="1"/>
          </p:cNvSpPr>
          <p:nvPr/>
        </p:nvSpPr>
        <p:spPr>
          <a:xfrm>
            <a:off x="5204355" y="5214306"/>
            <a:ext cx="6987645" cy="8509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err="1">
                <a:latin typeface="UniSansBold" panose="00000500000000000000" pitchFamily="2" charset="0"/>
              </a:rPr>
              <a:t>Romanos</a:t>
            </a:r>
            <a:r>
              <a:rPr lang="en-US" sz="3600" dirty="0">
                <a:latin typeface="UniSansBold" panose="00000500000000000000" pitchFamily="2" charset="0"/>
              </a:rPr>
              <a:t> 12:17,18</a:t>
            </a:r>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931" y="5283662"/>
            <a:ext cx="1402476" cy="1489166"/>
          </a:xfrm>
          <a:prstGeom prst="rect">
            <a:avLst/>
          </a:prstGeom>
        </p:spPr>
      </p:pic>
    </p:spTree>
    <p:extLst>
      <p:ext uri="{BB962C8B-B14F-4D97-AF65-F5344CB8AC3E}">
        <p14:creationId xmlns:p14="http://schemas.microsoft.com/office/powerpoint/2010/main" val="3563082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6" name="Picture 2" descr="Resultado de imagem para DESAF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2" y="2886890"/>
            <a:ext cx="9845009" cy="397111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Resultado de imagem para DESAF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445" y="2886890"/>
            <a:ext cx="7889617" cy="39711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E427FC10-0A9C-499D-A6CB-BDDF5DF49E3F}"/>
              </a:ext>
            </a:extLst>
          </p:cNvPr>
          <p:cNvSpPr txBox="1"/>
          <p:nvPr/>
        </p:nvSpPr>
        <p:spPr>
          <a:xfrm>
            <a:off x="-831669" y="1050253"/>
            <a:ext cx="9910354"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166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rPr>
              <a:t>DESAFIO</a:t>
            </a:r>
            <a:endParaRPr lang="en-US" sz="80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endParaRPr>
          </a:p>
        </p:txBody>
      </p:sp>
    </p:spTree>
    <p:extLst>
      <p:ext uri="{BB962C8B-B14F-4D97-AF65-F5344CB8AC3E}">
        <p14:creationId xmlns:p14="http://schemas.microsoft.com/office/powerpoint/2010/main" val="4190344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7827" y="0"/>
            <a:ext cx="3396345" cy="7169934"/>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9210" y="4193177"/>
            <a:ext cx="2027797" cy="2027797"/>
          </a:xfrm>
          <a:prstGeom prst="rect">
            <a:avLst/>
          </a:prstGeom>
        </p:spPr>
      </p:pic>
    </p:spTree>
    <p:extLst>
      <p:ext uri="{BB962C8B-B14F-4D97-AF65-F5344CB8AC3E}">
        <p14:creationId xmlns:p14="http://schemas.microsoft.com/office/powerpoint/2010/main" val="3824376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5674" y="98744"/>
            <a:ext cx="754278" cy="754278"/>
          </a:xfrm>
          <a:prstGeom prst="rect">
            <a:avLst/>
          </a:prstGeom>
        </p:spPr>
      </p:pic>
      <p:sp>
        <p:nvSpPr>
          <p:cNvPr id="5" name="AutoShape 16" descr="logotm.png">
            <a:extLst>
              <a:ext uri="{FF2B5EF4-FFF2-40B4-BE49-F238E27FC236}">
                <a16:creationId xmlns:a16="http://schemas.microsoft.com/office/drawing/2014/main" id="{FBC90F27-016E-41C7-8266-829655ED88E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4" descr="Image result for instagram">
            <a:extLst>
              <a:ext uri="{FF2B5EF4-FFF2-40B4-BE49-F238E27FC236}">
                <a16:creationId xmlns:a16="http://schemas.microsoft.com/office/drawing/2014/main" id="{05EB7100-70BE-45E5-BAE6-92F1E9588D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4" r="2" b="2"/>
          <a:stretch/>
        </p:blipFill>
        <p:spPr bwMode="auto">
          <a:xfrm>
            <a:off x="6456422" y="3830573"/>
            <a:ext cx="1138589" cy="1138589"/>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18" descr="Image result for canal tudo muda">
            <a:extLst>
              <a:ext uri="{FF2B5EF4-FFF2-40B4-BE49-F238E27FC236}">
                <a16:creationId xmlns:a16="http://schemas.microsoft.com/office/drawing/2014/main" id="{ACD184C2-3A8A-4621-BD5A-3C240EBD79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820" y="3372886"/>
            <a:ext cx="1327709" cy="13277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3">
            <a:extLst>
              <a:ext uri="{FF2B5EF4-FFF2-40B4-BE49-F238E27FC236}">
                <a16:creationId xmlns:a16="http://schemas.microsoft.com/office/drawing/2014/main" id="{66208DE2-B1ED-442D-903B-122D9B8E0B59}"/>
              </a:ext>
            </a:extLst>
          </p:cNvPr>
          <p:cNvSpPr txBox="1"/>
          <p:nvPr/>
        </p:nvSpPr>
        <p:spPr>
          <a:xfrm>
            <a:off x="1956790" y="3775130"/>
            <a:ext cx="3007096"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Canal </a:t>
            </a:r>
            <a:r>
              <a:rPr lang="en-US" sz="2800" b="1" dirty="0" err="1">
                <a:solidFill>
                  <a:schemeClr val="bg1"/>
                </a:solidFill>
                <a:latin typeface="Century Gothic" panose="020B0502020202020204" pitchFamily="34" charset="0"/>
              </a:rPr>
              <a:t>Youtube</a:t>
            </a:r>
            <a:endParaRPr lang="en-US" sz="2800" b="1" dirty="0">
              <a:solidFill>
                <a:schemeClr val="bg1"/>
              </a:solidFill>
              <a:latin typeface="Century Gothic" panose="020B0502020202020204" pitchFamily="34" charset="0"/>
            </a:endParaRPr>
          </a:p>
        </p:txBody>
      </p:sp>
      <p:sp>
        <p:nvSpPr>
          <p:cNvPr id="13" name="TextBox 25">
            <a:extLst>
              <a:ext uri="{FF2B5EF4-FFF2-40B4-BE49-F238E27FC236}">
                <a16:creationId xmlns:a16="http://schemas.microsoft.com/office/drawing/2014/main" id="{00D95C65-2489-4BF1-8266-91357C76AE9C}"/>
              </a:ext>
            </a:extLst>
          </p:cNvPr>
          <p:cNvSpPr txBox="1"/>
          <p:nvPr/>
        </p:nvSpPr>
        <p:spPr>
          <a:xfrm>
            <a:off x="7595011" y="3922814"/>
            <a:ext cx="4217544" cy="954107"/>
          </a:xfrm>
          <a:prstGeom prst="rect">
            <a:avLst/>
          </a:prstGeom>
          <a:noFill/>
        </p:spPr>
        <p:txBody>
          <a:bodyPr wrap="square" rtlCol="0">
            <a:spAutoFit/>
          </a:bodyPr>
          <a:lstStyle/>
          <a:p>
            <a:r>
              <a:rPr lang="en-US" sz="2800" b="1" dirty="0" err="1">
                <a:solidFill>
                  <a:schemeClr val="bg1"/>
                </a:solidFill>
                <a:latin typeface="Century Gothic" panose="020B0502020202020204" pitchFamily="34" charset="0"/>
              </a:rPr>
              <a:t>projetoescoladavida</a:t>
            </a:r>
            <a:endParaRPr lang="en-US" sz="2800" dirty="0">
              <a:solidFill>
                <a:schemeClr val="bg1"/>
              </a:solidFill>
              <a:latin typeface="Century Gothic" panose="020B0502020202020204" pitchFamily="34" charset="0"/>
            </a:endParaRPr>
          </a:p>
          <a:p>
            <a:r>
              <a:rPr lang="en-US" sz="2800" b="1" dirty="0" err="1">
                <a:solidFill>
                  <a:schemeClr val="bg1"/>
                </a:solidFill>
                <a:latin typeface="Century Gothic" panose="020B0502020202020204" pitchFamily="34" charset="0"/>
              </a:rPr>
              <a:t>brasilmpc</a:t>
            </a:r>
            <a:endParaRPr lang="en-US" sz="2800" b="1" dirty="0">
              <a:solidFill>
                <a:schemeClr val="bg1"/>
              </a:solidFill>
              <a:latin typeface="Century Gothic" panose="020B0502020202020204" pitchFamily="34" charset="0"/>
            </a:endParaRPr>
          </a:p>
        </p:txBody>
      </p:sp>
      <p:sp>
        <p:nvSpPr>
          <p:cNvPr id="14" name="TextBox 26">
            <a:extLst>
              <a:ext uri="{FF2B5EF4-FFF2-40B4-BE49-F238E27FC236}">
                <a16:creationId xmlns:a16="http://schemas.microsoft.com/office/drawing/2014/main" id="{530EFA9A-0F2B-4065-B04F-ABF7C227E390}"/>
              </a:ext>
            </a:extLst>
          </p:cNvPr>
          <p:cNvSpPr txBox="1"/>
          <p:nvPr/>
        </p:nvSpPr>
        <p:spPr>
          <a:xfrm>
            <a:off x="4415732" y="5115649"/>
            <a:ext cx="4904667" cy="954107"/>
          </a:xfrm>
          <a:prstGeom prst="rect">
            <a:avLst/>
          </a:prstGeom>
          <a:noFill/>
        </p:spPr>
        <p:txBody>
          <a:bodyPr wrap="square" rtlCol="0">
            <a:spAutoFit/>
          </a:bodyPr>
          <a:lstStyle/>
          <a:p>
            <a:r>
              <a:rPr lang="en-US" sz="2800" b="1" dirty="0" err="1">
                <a:solidFill>
                  <a:schemeClr val="bg2"/>
                </a:solidFill>
                <a:latin typeface="Century Gothic" panose="020B0502020202020204" pitchFamily="34" charset="0"/>
              </a:rPr>
              <a:t>Coloque</a:t>
            </a:r>
            <a:r>
              <a:rPr lang="en-US" sz="2800" b="1" dirty="0">
                <a:solidFill>
                  <a:schemeClr val="bg2"/>
                </a:solidFill>
                <a:latin typeface="Century Gothic" panose="020B0502020202020204" pitchFamily="34" charset="0"/>
              </a:rPr>
              <a:t> </a:t>
            </a:r>
            <a:r>
              <a:rPr lang="en-US" sz="2800" b="1" dirty="0" err="1">
                <a:solidFill>
                  <a:schemeClr val="bg2"/>
                </a:solidFill>
                <a:latin typeface="Century Gothic" panose="020B0502020202020204" pitchFamily="34" charset="0"/>
              </a:rPr>
              <a:t>aqui</a:t>
            </a:r>
            <a:r>
              <a:rPr lang="en-US" sz="2800" b="1" dirty="0">
                <a:solidFill>
                  <a:schemeClr val="bg2"/>
                </a:solidFill>
                <a:latin typeface="Century Gothic" panose="020B0502020202020204" pitchFamily="34" charset="0"/>
              </a:rPr>
              <a:t> o e-mail da </a:t>
            </a:r>
            <a:r>
              <a:rPr lang="en-US" sz="2800" b="1" dirty="0" err="1">
                <a:solidFill>
                  <a:schemeClr val="bg2"/>
                </a:solidFill>
                <a:latin typeface="Century Gothic" panose="020B0502020202020204" pitchFamily="34" charset="0"/>
              </a:rPr>
              <a:t>sua</a:t>
            </a:r>
            <a:r>
              <a:rPr lang="en-US" sz="2800" b="1" dirty="0">
                <a:solidFill>
                  <a:schemeClr val="bg2"/>
                </a:solidFill>
                <a:latin typeface="Century Gothic" panose="020B0502020202020204" pitchFamily="34" charset="0"/>
              </a:rPr>
              <a:t> MPC</a:t>
            </a:r>
            <a:endParaRPr lang="en-US" sz="3600" b="1" dirty="0">
              <a:solidFill>
                <a:schemeClr val="bg2"/>
              </a:solidFill>
              <a:latin typeface="Century Gothic" panose="020B0502020202020204" pitchFamily="34" charset="0"/>
            </a:endParaRPr>
          </a:p>
        </p:txBody>
      </p:sp>
      <p:grpSp>
        <p:nvGrpSpPr>
          <p:cNvPr id="15" name="Agrupar 14">
            <a:extLst>
              <a:ext uri="{FF2B5EF4-FFF2-40B4-BE49-F238E27FC236}">
                <a16:creationId xmlns:a16="http://schemas.microsoft.com/office/drawing/2014/main" id="{E67FD7F9-0FB6-4C39-BFDA-CAFDEB433BEC}"/>
              </a:ext>
            </a:extLst>
          </p:cNvPr>
          <p:cNvGrpSpPr/>
          <p:nvPr/>
        </p:nvGrpSpPr>
        <p:grpSpPr>
          <a:xfrm>
            <a:off x="3093431" y="4872509"/>
            <a:ext cx="1322301" cy="1322301"/>
            <a:chOff x="5921709" y="5168748"/>
            <a:chExt cx="1322301" cy="1322301"/>
          </a:xfrm>
        </p:grpSpPr>
        <p:pic>
          <p:nvPicPr>
            <p:cNvPr id="16" name="Picture 2" descr="Resultado de imagem para email icon png&quot;">
              <a:extLst>
                <a:ext uri="{FF2B5EF4-FFF2-40B4-BE49-F238E27FC236}">
                  <a16:creationId xmlns:a16="http://schemas.microsoft.com/office/drawing/2014/main" id="{D36A421E-E163-4BE0-A899-33EBDDC970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1709" y="5168748"/>
              <a:ext cx="1322301" cy="1322301"/>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a:extLst>
                <a:ext uri="{FF2B5EF4-FFF2-40B4-BE49-F238E27FC236}">
                  <a16:creationId xmlns:a16="http://schemas.microsoft.com/office/drawing/2014/main" id="{BDBDA837-F44B-467F-8BA8-04A84BF12F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7762" y="5411888"/>
              <a:ext cx="490195" cy="431865"/>
            </a:xfrm>
            <a:prstGeom prst="rect">
              <a:avLst/>
            </a:prstGeom>
          </p:spPr>
        </p:pic>
      </p:grpSp>
      <p:pic>
        <p:nvPicPr>
          <p:cNvPr id="18" name="Imagem 17">
            <a:extLst>
              <a:ext uri="{FF2B5EF4-FFF2-40B4-BE49-F238E27FC236}">
                <a16:creationId xmlns:a16="http://schemas.microsoft.com/office/drawing/2014/main" id="{7667D841-932F-47F6-B9EA-E54E3CD65ED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87091" y="126846"/>
            <a:ext cx="5217819" cy="2900442"/>
          </a:xfrm>
          <a:prstGeom prst="rect">
            <a:avLst/>
          </a:prstGeom>
        </p:spPr>
      </p:pic>
      <p:pic>
        <p:nvPicPr>
          <p:cNvPr id="19" name="Imagem 18">
            <a:extLst>
              <a:ext uri="{FF2B5EF4-FFF2-40B4-BE49-F238E27FC236}">
                <a16:creationId xmlns:a16="http://schemas.microsoft.com/office/drawing/2014/main" id="{622C1A45-F34A-4484-9D24-6E2F2559BEA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093" y="98744"/>
            <a:ext cx="1691418" cy="1055432"/>
          </a:xfrm>
          <a:prstGeom prst="rect">
            <a:avLst/>
          </a:prstGeom>
        </p:spPr>
      </p:pic>
    </p:spTree>
    <p:extLst>
      <p:ext uri="{BB962C8B-B14F-4D97-AF65-F5344CB8AC3E}">
        <p14:creationId xmlns:p14="http://schemas.microsoft.com/office/powerpoint/2010/main" val="251667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rotWithShape="1">
          <a:blip r:embed="rId3">
            <a:extLst>
              <a:ext uri="{28A0092B-C50C-407E-A947-70E740481C1C}">
                <a14:useLocalDpi xmlns:a14="http://schemas.microsoft.com/office/drawing/2010/main" val="0"/>
              </a:ext>
            </a:extLst>
          </a:blip>
          <a:srcRect b="15396"/>
          <a:stretch/>
        </p:blipFill>
        <p:spPr>
          <a:xfrm>
            <a:off x="0" y="0"/>
            <a:ext cx="12192000" cy="6871063"/>
          </a:xfrm>
        </p:spPr>
      </p:pic>
      <p:sp>
        <p:nvSpPr>
          <p:cNvPr id="5" name="Paralelogramo 4">
            <a:extLst>
              <a:ext uri="{FF2B5EF4-FFF2-40B4-BE49-F238E27FC236}">
                <a16:creationId xmlns:a16="http://schemas.microsoft.com/office/drawing/2014/main" id="{11E692D4-6AEA-4652-A7AE-A02328258A55}"/>
              </a:ext>
            </a:extLst>
          </p:cNvPr>
          <p:cNvSpPr/>
          <p:nvPr/>
        </p:nvSpPr>
        <p:spPr>
          <a:xfrm rot="10800000">
            <a:off x="-24682" y="-27384"/>
            <a:ext cx="12241361" cy="6885384"/>
          </a:xfrm>
          <a:prstGeom prst="parallelogram">
            <a:avLst>
              <a:gd name="adj" fmla="val 0"/>
            </a:avLst>
          </a:prstGeom>
          <a:solidFill>
            <a:srgbClr val="FFFFF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p>
        </p:txBody>
      </p:sp>
      <p:sp>
        <p:nvSpPr>
          <p:cNvPr id="6" name="TextBox 3">
            <a:extLst>
              <a:ext uri="{FF2B5EF4-FFF2-40B4-BE49-F238E27FC236}">
                <a16:creationId xmlns:a16="http://schemas.microsoft.com/office/drawing/2014/main" id="{E427FC10-0A9C-499D-A6CB-BDDF5DF49E3F}"/>
              </a:ext>
            </a:extLst>
          </p:cNvPr>
          <p:cNvSpPr txBox="1"/>
          <p:nvPr/>
        </p:nvSpPr>
        <p:spPr>
          <a:xfrm>
            <a:off x="904383" y="5698018"/>
            <a:ext cx="10383229"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8800" b="1" dirty="0">
                <a:effectLst>
                  <a:outerShdw blurRad="38100" dist="38100" dir="2700000" algn="tl">
                    <a:srgbClr val="000000">
                      <a:alpha val="43137"/>
                    </a:srgbClr>
                  </a:outerShdw>
                </a:effectLst>
                <a:latin typeface="UniSansBold" panose="00000500000000000000" pitchFamily="2" charset="0"/>
                <a:ea typeface="+mj-ea"/>
                <a:cs typeface="+mj-cs"/>
              </a:rPr>
              <a:t>O QUE É BULLYING? </a:t>
            </a:r>
          </a:p>
        </p:txBody>
      </p:sp>
    </p:spTree>
    <p:extLst>
      <p:ext uri="{BB962C8B-B14F-4D97-AF65-F5344CB8AC3E}">
        <p14:creationId xmlns:p14="http://schemas.microsoft.com/office/powerpoint/2010/main" val="49422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1026" name="Picture 2" descr="Resultado de imagem para bullying"/>
          <p:cNvPicPr>
            <a:picLocks noChangeAspect="1" noChangeArrowheads="1"/>
          </p:cNvPicPr>
          <p:nvPr/>
        </p:nvPicPr>
        <p:blipFill rotWithShape="1">
          <a:blip r:embed="rId4">
            <a:extLst>
              <a:ext uri="{28A0092B-C50C-407E-A947-70E740481C1C}">
                <a14:useLocalDpi xmlns:a14="http://schemas.microsoft.com/office/drawing/2010/main" val="0"/>
              </a:ext>
            </a:extLst>
          </a:blip>
          <a:srcRect l="1" t="2052" r="-1036" b="15090"/>
          <a:stretch/>
        </p:blipFill>
        <p:spPr bwMode="auto">
          <a:xfrm>
            <a:off x="0" y="1"/>
            <a:ext cx="1231827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aralelogramo 4">
            <a:extLst>
              <a:ext uri="{FF2B5EF4-FFF2-40B4-BE49-F238E27FC236}">
                <a16:creationId xmlns:a16="http://schemas.microsoft.com/office/drawing/2014/main" id="{11E692D4-6AEA-4652-A7AE-A02328258A55}"/>
              </a:ext>
            </a:extLst>
          </p:cNvPr>
          <p:cNvSpPr/>
          <p:nvPr/>
        </p:nvSpPr>
        <p:spPr>
          <a:xfrm rot="10800000">
            <a:off x="-24682" y="-27384"/>
            <a:ext cx="12241361" cy="6885384"/>
          </a:xfrm>
          <a:prstGeom prst="parallelogram">
            <a:avLst>
              <a:gd name="adj" fmla="val 0"/>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p>
        </p:txBody>
      </p:sp>
      <p:sp>
        <p:nvSpPr>
          <p:cNvPr id="7" name="TextBox 3">
            <a:extLst>
              <a:ext uri="{FF2B5EF4-FFF2-40B4-BE49-F238E27FC236}">
                <a16:creationId xmlns:a16="http://schemas.microsoft.com/office/drawing/2014/main" id="{E427FC10-0A9C-499D-A6CB-BDDF5DF49E3F}"/>
              </a:ext>
            </a:extLst>
          </p:cNvPr>
          <p:cNvSpPr txBox="1"/>
          <p:nvPr/>
        </p:nvSpPr>
        <p:spPr>
          <a:xfrm>
            <a:off x="179394" y="5071003"/>
            <a:ext cx="5979743"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7200" b="1" dirty="0">
                <a:effectLst>
                  <a:outerShdw blurRad="38100" dist="38100" dir="2700000" algn="tl">
                    <a:srgbClr val="000000">
                      <a:alpha val="43137"/>
                    </a:srgbClr>
                  </a:outerShdw>
                </a:effectLst>
                <a:latin typeface="UniSansBold" panose="00000500000000000000" pitchFamily="2" charset="0"/>
                <a:ea typeface="+mj-ea"/>
                <a:cs typeface="+mj-cs"/>
              </a:rPr>
              <a:t>BULLYING NÃO É BRINCADEIRA </a:t>
            </a:r>
          </a:p>
        </p:txBody>
      </p:sp>
    </p:spTree>
    <p:extLst>
      <p:ext uri="{BB962C8B-B14F-4D97-AF65-F5344CB8AC3E}">
        <p14:creationId xmlns:p14="http://schemas.microsoft.com/office/powerpoint/2010/main" val="21049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1021"/>
          <a:stretch/>
        </p:blipFill>
        <p:spPr>
          <a:xfrm>
            <a:off x="0" y="0"/>
            <a:ext cx="12192000" cy="6844938"/>
          </a:xfrm>
        </p:spPr>
      </p:pic>
      <p:sp>
        <p:nvSpPr>
          <p:cNvPr id="6" name="Paralelogramo 5">
            <a:extLst>
              <a:ext uri="{FF2B5EF4-FFF2-40B4-BE49-F238E27FC236}">
                <a16:creationId xmlns:a16="http://schemas.microsoft.com/office/drawing/2014/main" id="{11E692D4-6AEA-4652-A7AE-A02328258A55}"/>
              </a:ext>
            </a:extLst>
          </p:cNvPr>
          <p:cNvSpPr/>
          <p:nvPr/>
        </p:nvSpPr>
        <p:spPr>
          <a:xfrm rot="10800000">
            <a:off x="-24682" y="-27384"/>
            <a:ext cx="12241361" cy="6885384"/>
          </a:xfrm>
          <a:prstGeom prst="parallelogram">
            <a:avLst>
              <a:gd name="adj" fmla="val 0"/>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p>
        </p:txBody>
      </p:sp>
      <p:sp>
        <p:nvSpPr>
          <p:cNvPr id="9" name="TextBox 3">
            <a:extLst>
              <a:ext uri="{FF2B5EF4-FFF2-40B4-BE49-F238E27FC236}">
                <a16:creationId xmlns:a16="http://schemas.microsoft.com/office/drawing/2014/main" id="{E427FC10-0A9C-499D-A6CB-BDDF5DF49E3F}"/>
              </a:ext>
            </a:extLst>
          </p:cNvPr>
          <p:cNvSpPr txBox="1"/>
          <p:nvPr/>
        </p:nvSpPr>
        <p:spPr>
          <a:xfrm>
            <a:off x="0" y="5684957"/>
            <a:ext cx="7825962"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9600" b="1" dirty="0">
                <a:solidFill>
                  <a:srgbClr val="FF0000"/>
                </a:solidFill>
                <a:effectLst>
                  <a:outerShdw blurRad="38100" dist="38100" dir="2700000" algn="tl">
                    <a:srgbClr val="000000">
                      <a:alpha val="43137"/>
                    </a:srgbClr>
                  </a:outerShdw>
                </a:effectLst>
                <a:latin typeface="UniSansBold" panose="00000500000000000000" pitchFamily="2" charset="0"/>
                <a:ea typeface="+mj-ea"/>
                <a:cs typeface="+mj-cs"/>
              </a:rPr>
              <a:t>AGRESSORES</a:t>
            </a:r>
          </a:p>
        </p:txBody>
      </p:sp>
    </p:spTree>
    <p:extLst>
      <p:ext uri="{BB962C8B-B14F-4D97-AF65-F5344CB8AC3E}">
        <p14:creationId xmlns:p14="http://schemas.microsoft.com/office/powerpoint/2010/main" val="248327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m para bullying"/>
          <p:cNvPicPr>
            <a:picLocks noChangeAspect="1" noChangeArrowheads="1"/>
          </p:cNvPicPr>
          <p:nvPr/>
        </p:nvPicPr>
        <p:blipFill rotWithShape="1">
          <a:blip r:embed="rId3">
            <a:extLst>
              <a:ext uri="{28A0092B-C50C-407E-A947-70E740481C1C}">
                <a14:useLocalDpi xmlns:a14="http://schemas.microsoft.com/office/drawing/2010/main" val="0"/>
              </a:ext>
            </a:extLst>
          </a:blip>
          <a:srcRect l="1" r="7903"/>
          <a:stretch/>
        </p:blipFill>
        <p:spPr bwMode="auto">
          <a:xfrm>
            <a:off x="-1" y="-1"/>
            <a:ext cx="12187647" cy="6858001"/>
          </a:xfrm>
          <a:prstGeom prst="rect">
            <a:avLst/>
          </a:prstGeom>
          <a:noFill/>
          <a:extLst>
            <a:ext uri="{909E8E84-426E-40DD-AFC4-6F175D3DCCD1}">
              <a14:hiddenFill xmlns:a14="http://schemas.microsoft.com/office/drawing/2010/main">
                <a:solidFill>
                  <a:srgbClr val="FFFFFF"/>
                </a:solidFill>
              </a14:hiddenFill>
            </a:ext>
          </a:extLst>
        </p:spPr>
      </p:pic>
      <p:sp>
        <p:nvSpPr>
          <p:cNvPr id="8" name="Paralelogramo 7">
            <a:extLst>
              <a:ext uri="{FF2B5EF4-FFF2-40B4-BE49-F238E27FC236}">
                <a16:creationId xmlns:a16="http://schemas.microsoft.com/office/drawing/2014/main" id="{11E692D4-6AEA-4652-A7AE-A02328258A55}"/>
              </a:ext>
            </a:extLst>
          </p:cNvPr>
          <p:cNvSpPr/>
          <p:nvPr/>
        </p:nvSpPr>
        <p:spPr>
          <a:xfrm rot="10800000">
            <a:off x="-24682" y="-27384"/>
            <a:ext cx="12241361" cy="6885384"/>
          </a:xfrm>
          <a:prstGeom prst="parallelogram">
            <a:avLst>
              <a:gd name="adj" fmla="val 0"/>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p>
        </p:txBody>
      </p:sp>
      <p:sp>
        <p:nvSpPr>
          <p:cNvPr id="7" name="TextBox 3">
            <a:extLst>
              <a:ext uri="{FF2B5EF4-FFF2-40B4-BE49-F238E27FC236}">
                <a16:creationId xmlns:a16="http://schemas.microsoft.com/office/drawing/2014/main" id="{E427FC10-0A9C-499D-A6CB-BDDF5DF49E3F}"/>
              </a:ext>
            </a:extLst>
          </p:cNvPr>
          <p:cNvSpPr txBox="1"/>
          <p:nvPr/>
        </p:nvSpPr>
        <p:spPr>
          <a:xfrm>
            <a:off x="4284617" y="5861305"/>
            <a:ext cx="7903029"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88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rPr>
              <a:t>TESTEMUNHAS</a:t>
            </a:r>
          </a:p>
        </p:txBody>
      </p:sp>
    </p:spTree>
    <p:extLst>
      <p:ext uri="{BB962C8B-B14F-4D97-AF65-F5344CB8AC3E}">
        <p14:creationId xmlns:p14="http://schemas.microsoft.com/office/powerpoint/2010/main" val="356451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m para bullying"/>
          <p:cNvPicPr>
            <a:picLocks noChangeAspect="1" noChangeArrowheads="1"/>
          </p:cNvPicPr>
          <p:nvPr/>
        </p:nvPicPr>
        <p:blipFill rotWithShape="1">
          <a:blip r:embed="rId3">
            <a:extLst>
              <a:ext uri="{28A0092B-C50C-407E-A947-70E740481C1C}">
                <a14:useLocalDpi xmlns:a14="http://schemas.microsoft.com/office/drawing/2010/main" val="0"/>
              </a:ext>
            </a:extLst>
          </a:blip>
          <a:srcRect l="6121" r="8550"/>
          <a:stretch/>
        </p:blipFill>
        <p:spPr bwMode="auto">
          <a:xfrm>
            <a:off x="13447" y="1"/>
            <a:ext cx="12183035"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Paralelogramo 5">
            <a:extLst>
              <a:ext uri="{FF2B5EF4-FFF2-40B4-BE49-F238E27FC236}">
                <a16:creationId xmlns:a16="http://schemas.microsoft.com/office/drawing/2014/main" id="{11E692D4-6AEA-4652-A7AE-A02328258A55}"/>
              </a:ext>
            </a:extLst>
          </p:cNvPr>
          <p:cNvSpPr/>
          <p:nvPr/>
        </p:nvSpPr>
        <p:spPr>
          <a:xfrm rot="10800000">
            <a:off x="-15717" y="-13691"/>
            <a:ext cx="12241361" cy="6885384"/>
          </a:xfrm>
          <a:prstGeom prst="parallelogram">
            <a:avLst>
              <a:gd name="adj" fmla="val 0"/>
            </a:avLst>
          </a:prstGeom>
          <a:solidFill>
            <a:srgbClr val="FFFFF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1"/>
          </a:p>
        </p:txBody>
      </p:sp>
      <p:sp>
        <p:nvSpPr>
          <p:cNvPr id="7" name="TextBox 3">
            <a:extLst>
              <a:ext uri="{FF2B5EF4-FFF2-40B4-BE49-F238E27FC236}">
                <a16:creationId xmlns:a16="http://schemas.microsoft.com/office/drawing/2014/main" id="{E427FC10-0A9C-499D-A6CB-BDDF5DF49E3F}"/>
              </a:ext>
            </a:extLst>
          </p:cNvPr>
          <p:cNvSpPr txBox="1"/>
          <p:nvPr/>
        </p:nvSpPr>
        <p:spPr>
          <a:xfrm>
            <a:off x="4814048" y="5907025"/>
            <a:ext cx="7554942"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7200" b="1" dirty="0">
                <a:effectLst>
                  <a:outerShdw blurRad="38100" dist="38100" dir="2700000" algn="tl">
                    <a:srgbClr val="000000">
                      <a:alpha val="43137"/>
                    </a:srgbClr>
                  </a:outerShdw>
                </a:effectLst>
                <a:latin typeface="UniSansBold" panose="00000500000000000000" pitchFamily="2" charset="0"/>
                <a:ea typeface="+mj-ea"/>
                <a:cs typeface="+mj-cs"/>
              </a:rPr>
              <a:t>CYBERBULLYING</a:t>
            </a:r>
          </a:p>
        </p:txBody>
      </p:sp>
    </p:spTree>
    <p:extLst>
      <p:ext uri="{BB962C8B-B14F-4D97-AF65-F5344CB8AC3E}">
        <p14:creationId xmlns:p14="http://schemas.microsoft.com/office/powerpoint/2010/main" val="28138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4098" name="Picture 2" descr="Resultado de imagem para bullying"/>
          <p:cNvPicPr>
            <a:picLocks noChangeAspect="1" noChangeArrowheads="1"/>
          </p:cNvPicPr>
          <p:nvPr/>
        </p:nvPicPr>
        <p:blipFill rotWithShape="1">
          <a:blip r:embed="rId4">
            <a:extLst>
              <a:ext uri="{28A0092B-C50C-407E-A947-70E740481C1C}">
                <a14:useLocalDpi xmlns:a14="http://schemas.microsoft.com/office/drawing/2010/main" val="0"/>
              </a:ext>
            </a:extLst>
          </a:blip>
          <a:srcRect l="22293" r="15652"/>
          <a:stretch/>
        </p:blipFill>
        <p:spPr bwMode="auto">
          <a:xfrm>
            <a:off x="0" y="0"/>
            <a:ext cx="6387737" cy="68623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3">
            <a:extLst>
              <a:ext uri="{FF2B5EF4-FFF2-40B4-BE49-F238E27FC236}">
                <a16:creationId xmlns:a16="http://schemas.microsoft.com/office/drawing/2014/main" id="{E427FC10-0A9C-499D-A6CB-BDDF5DF49E3F}"/>
              </a:ext>
            </a:extLst>
          </p:cNvPr>
          <p:cNvSpPr txBox="1"/>
          <p:nvPr/>
        </p:nvSpPr>
        <p:spPr>
          <a:xfrm>
            <a:off x="6387737" y="2642616"/>
            <a:ext cx="5804263"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7200" b="1" dirty="0">
                <a:solidFill>
                  <a:schemeClr val="bg1"/>
                </a:solidFill>
                <a:effectLst>
                  <a:outerShdw blurRad="38100" dist="38100" dir="2700000" algn="tl">
                    <a:srgbClr val="000000">
                      <a:alpha val="43137"/>
                    </a:srgbClr>
                  </a:outerShdw>
                </a:effectLst>
                <a:latin typeface="UniSansBold" panose="00000500000000000000" pitchFamily="2" charset="0"/>
                <a:ea typeface="+mj-ea"/>
                <a:cs typeface="+mj-cs"/>
              </a:rPr>
              <a:t>O QUE FAZER</a:t>
            </a:r>
          </a:p>
        </p:txBody>
      </p:sp>
      <p:sp>
        <p:nvSpPr>
          <p:cNvPr id="7" name="TextBox 3">
            <a:extLst>
              <a:ext uri="{FF2B5EF4-FFF2-40B4-BE49-F238E27FC236}">
                <a16:creationId xmlns:a16="http://schemas.microsoft.com/office/drawing/2014/main" id="{E427FC10-0A9C-499D-A6CB-BDDF5DF49E3F}"/>
              </a:ext>
            </a:extLst>
          </p:cNvPr>
          <p:cNvSpPr txBox="1"/>
          <p:nvPr/>
        </p:nvSpPr>
        <p:spPr>
          <a:xfrm>
            <a:off x="6387737" y="4193354"/>
            <a:ext cx="5804263"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6000" b="1" dirty="0">
                <a:effectLst>
                  <a:outerShdw blurRad="38100" dist="38100" dir="2700000" algn="tl">
                    <a:srgbClr val="000000">
                      <a:alpha val="43137"/>
                    </a:srgbClr>
                  </a:outerShdw>
                </a:effectLst>
                <a:latin typeface="UniSansBold" panose="00000500000000000000" pitchFamily="2" charset="0"/>
                <a:ea typeface="+mj-ea"/>
                <a:cs typeface="+mj-cs"/>
              </a:rPr>
              <a:t>SE EU FOR UMA</a:t>
            </a:r>
            <a:r>
              <a:rPr lang="en-US" sz="72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rPr>
              <a:t> </a:t>
            </a:r>
            <a:r>
              <a:rPr lang="en-US" sz="115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rPr>
              <a:t>VÍTIMA?</a:t>
            </a:r>
            <a:endParaRPr lang="en-US" sz="72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endParaRPr>
          </a:p>
        </p:txBody>
      </p:sp>
    </p:spTree>
    <p:extLst>
      <p:ext uri="{BB962C8B-B14F-4D97-AF65-F5344CB8AC3E}">
        <p14:creationId xmlns:p14="http://schemas.microsoft.com/office/powerpoint/2010/main" val="164643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3">
            <a:extLst>
              <a:ext uri="{FF2B5EF4-FFF2-40B4-BE49-F238E27FC236}">
                <a16:creationId xmlns:a16="http://schemas.microsoft.com/office/drawing/2014/main" id="{E427FC10-0A9C-499D-A6CB-BDDF5DF49E3F}"/>
              </a:ext>
            </a:extLst>
          </p:cNvPr>
          <p:cNvSpPr txBox="1"/>
          <p:nvPr/>
        </p:nvSpPr>
        <p:spPr>
          <a:xfrm>
            <a:off x="-143691" y="1927126"/>
            <a:ext cx="4023857"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9600" b="1" dirty="0">
                <a:solidFill>
                  <a:schemeClr val="bg1"/>
                </a:solidFill>
                <a:effectLst>
                  <a:outerShdw blurRad="38100" dist="38100" dir="2700000" algn="tl">
                    <a:srgbClr val="000000">
                      <a:alpha val="43137"/>
                    </a:srgbClr>
                  </a:outerShdw>
                </a:effectLst>
                <a:latin typeface="UniSansBold" panose="00000500000000000000" pitchFamily="2" charset="0"/>
                <a:ea typeface="+mj-ea"/>
                <a:cs typeface="+mj-cs"/>
              </a:rPr>
              <a:t>O QUE FAZER</a:t>
            </a:r>
          </a:p>
        </p:txBody>
      </p:sp>
      <p:sp>
        <p:nvSpPr>
          <p:cNvPr id="7" name="TextBox 3">
            <a:extLst>
              <a:ext uri="{FF2B5EF4-FFF2-40B4-BE49-F238E27FC236}">
                <a16:creationId xmlns:a16="http://schemas.microsoft.com/office/drawing/2014/main" id="{E427FC10-0A9C-499D-A6CB-BDDF5DF49E3F}"/>
              </a:ext>
            </a:extLst>
          </p:cNvPr>
          <p:cNvSpPr txBox="1"/>
          <p:nvPr/>
        </p:nvSpPr>
        <p:spPr>
          <a:xfrm>
            <a:off x="-71845" y="4640636"/>
            <a:ext cx="4023855"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43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rPr>
              <a:t>SE EU FOR UMA </a:t>
            </a:r>
            <a:r>
              <a:rPr lang="en-US" sz="96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rPr>
              <a:t>TESTE</a:t>
            </a:r>
            <a:endParaRPr lang="en-US" sz="43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endParaRPr>
          </a:p>
          <a:p>
            <a:pPr algn="ctr">
              <a:lnSpc>
                <a:spcPct val="90000"/>
              </a:lnSpc>
              <a:spcBef>
                <a:spcPct val="0"/>
              </a:spcBef>
              <a:spcAft>
                <a:spcPts val="600"/>
              </a:spcAft>
            </a:pPr>
            <a:r>
              <a:rPr lang="en-US" sz="72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rPr>
              <a:t>MUNHA?</a:t>
            </a:r>
          </a:p>
        </p:txBody>
      </p:sp>
      <p:pic>
        <p:nvPicPr>
          <p:cNvPr id="8" name="Picture 4" descr="Resultado de imagem para bullying"/>
          <p:cNvPicPr>
            <a:picLocks noChangeAspect="1" noChangeArrowheads="1"/>
          </p:cNvPicPr>
          <p:nvPr/>
        </p:nvPicPr>
        <p:blipFill rotWithShape="1">
          <a:blip r:embed="rId4">
            <a:extLst>
              <a:ext uri="{28A0092B-C50C-407E-A947-70E740481C1C}">
                <a14:useLocalDpi xmlns:a14="http://schemas.microsoft.com/office/drawing/2010/main" val="0"/>
              </a:ext>
            </a:extLst>
          </a:blip>
          <a:srcRect l="22013" r="7903"/>
          <a:stretch/>
        </p:blipFill>
        <p:spPr bwMode="auto">
          <a:xfrm>
            <a:off x="3880165" y="365125"/>
            <a:ext cx="8311835" cy="614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60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3">
            <a:extLst>
              <a:ext uri="{FF2B5EF4-FFF2-40B4-BE49-F238E27FC236}">
                <a16:creationId xmlns:a16="http://schemas.microsoft.com/office/drawing/2014/main" id="{E427FC10-0A9C-499D-A6CB-BDDF5DF49E3F}"/>
              </a:ext>
            </a:extLst>
          </p:cNvPr>
          <p:cNvSpPr txBox="1"/>
          <p:nvPr/>
        </p:nvSpPr>
        <p:spPr>
          <a:xfrm>
            <a:off x="-71845" y="1887972"/>
            <a:ext cx="4023857"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6600" b="1" dirty="0">
                <a:solidFill>
                  <a:schemeClr val="bg1"/>
                </a:solidFill>
                <a:effectLst>
                  <a:outerShdw blurRad="38100" dist="38100" dir="2700000" algn="tl">
                    <a:srgbClr val="000000">
                      <a:alpha val="43137"/>
                    </a:srgbClr>
                  </a:outerShdw>
                </a:effectLst>
                <a:latin typeface="UniSansBold" panose="00000500000000000000" pitchFamily="2" charset="0"/>
                <a:ea typeface="+mj-ea"/>
                <a:cs typeface="+mj-cs"/>
              </a:rPr>
              <a:t>EU POSSO</a:t>
            </a:r>
          </a:p>
        </p:txBody>
      </p:sp>
      <p:sp>
        <p:nvSpPr>
          <p:cNvPr id="7" name="TextBox 3">
            <a:extLst>
              <a:ext uri="{FF2B5EF4-FFF2-40B4-BE49-F238E27FC236}">
                <a16:creationId xmlns:a16="http://schemas.microsoft.com/office/drawing/2014/main" id="{E427FC10-0A9C-499D-A6CB-BDDF5DF49E3F}"/>
              </a:ext>
            </a:extLst>
          </p:cNvPr>
          <p:cNvSpPr txBox="1"/>
          <p:nvPr/>
        </p:nvSpPr>
        <p:spPr>
          <a:xfrm>
            <a:off x="-104506" y="4104279"/>
            <a:ext cx="4023855" cy="78638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35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rPr>
              <a:t>DEIXAR DE SER UM</a:t>
            </a:r>
            <a:r>
              <a:rPr lang="en-US" sz="4300" b="1" dirty="0">
                <a:solidFill>
                  <a:srgbClr val="FFC000"/>
                </a:solidFill>
                <a:effectLst>
                  <a:outerShdw blurRad="38100" dist="38100" dir="2700000" algn="tl">
                    <a:srgbClr val="000000">
                      <a:alpha val="43137"/>
                    </a:srgbClr>
                  </a:outerShdw>
                </a:effectLst>
                <a:latin typeface="UniSansBold" panose="00000500000000000000" pitchFamily="2" charset="0"/>
                <a:ea typeface="+mj-ea"/>
                <a:cs typeface="+mj-cs"/>
              </a:rPr>
              <a:t> </a:t>
            </a:r>
            <a:r>
              <a:rPr lang="en-US" sz="9600" b="1" dirty="0">
                <a:solidFill>
                  <a:srgbClr val="FF0000"/>
                </a:solidFill>
                <a:effectLst>
                  <a:outerShdw blurRad="38100" dist="38100" dir="2700000" algn="tl">
                    <a:srgbClr val="000000">
                      <a:alpha val="43137"/>
                    </a:srgbClr>
                  </a:outerShdw>
                </a:effectLst>
                <a:latin typeface="UniSansBold" panose="00000500000000000000" pitchFamily="2" charset="0"/>
                <a:ea typeface="+mj-ea"/>
                <a:cs typeface="+mj-cs"/>
              </a:rPr>
              <a:t>AGRES</a:t>
            </a:r>
            <a:endParaRPr lang="en-US" sz="5400" b="1" dirty="0">
              <a:solidFill>
                <a:srgbClr val="FF0000"/>
              </a:solidFill>
              <a:effectLst>
                <a:outerShdw blurRad="38100" dist="38100" dir="2700000" algn="tl">
                  <a:srgbClr val="000000">
                    <a:alpha val="43137"/>
                  </a:srgbClr>
                </a:outerShdw>
              </a:effectLst>
              <a:latin typeface="UniSansBold" panose="00000500000000000000" pitchFamily="2" charset="0"/>
              <a:ea typeface="+mj-ea"/>
              <a:cs typeface="+mj-cs"/>
            </a:endParaRPr>
          </a:p>
          <a:p>
            <a:pPr algn="ctr">
              <a:lnSpc>
                <a:spcPct val="90000"/>
              </a:lnSpc>
              <a:spcBef>
                <a:spcPct val="0"/>
              </a:spcBef>
              <a:spcAft>
                <a:spcPts val="600"/>
              </a:spcAft>
            </a:pPr>
            <a:r>
              <a:rPr lang="en-US" sz="12000" b="1" dirty="0">
                <a:solidFill>
                  <a:srgbClr val="FF0000"/>
                </a:solidFill>
                <a:effectLst>
                  <a:outerShdw blurRad="38100" dist="38100" dir="2700000" algn="tl">
                    <a:srgbClr val="000000">
                      <a:alpha val="43137"/>
                    </a:srgbClr>
                  </a:outerShdw>
                </a:effectLst>
                <a:latin typeface="UniSansBold" panose="00000500000000000000" pitchFamily="2" charset="0"/>
                <a:ea typeface="+mj-ea"/>
                <a:cs typeface="+mj-cs"/>
              </a:rPr>
              <a:t>SOR?</a:t>
            </a:r>
          </a:p>
        </p:txBody>
      </p:sp>
      <p:pic>
        <p:nvPicPr>
          <p:cNvPr id="9" name="Picture 4" descr="Resultado de imagem para bart simpson sorr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0166" y="312062"/>
            <a:ext cx="8311834" cy="6233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0770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813</Words>
  <Application>Microsoft Office PowerPoint</Application>
  <PresentationFormat>Widescreen</PresentationFormat>
  <Paragraphs>66</Paragraphs>
  <Slides>14</Slides>
  <Notes>11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14</vt:i4>
      </vt:variant>
    </vt:vector>
  </HeadingPairs>
  <TitlesOfParts>
    <vt:vector size="20" baseType="lpstr">
      <vt:lpstr>Arial</vt:lpstr>
      <vt:lpstr>Calibri</vt:lpstr>
      <vt:lpstr>Calibri Light</vt:lpstr>
      <vt:lpstr>Century Gothic</vt:lpstr>
      <vt:lpstr>UniSansBold</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Michelle Fernanda de Arruda Silva</dc:creator>
  <cp:lastModifiedBy>user</cp:lastModifiedBy>
  <cp:revision>23</cp:revision>
  <dcterms:created xsi:type="dcterms:W3CDTF">2020-02-03T18:34:25Z</dcterms:created>
  <dcterms:modified xsi:type="dcterms:W3CDTF">2023-06-13T12:47:42Z</dcterms:modified>
</cp:coreProperties>
</file>